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3" r:id="rId2"/>
    <p:sldId id="318" r:id="rId3"/>
    <p:sldId id="331" r:id="rId4"/>
    <p:sldId id="329" r:id="rId5"/>
    <p:sldId id="332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1" r:id="rId23"/>
    <p:sldId id="352" r:id="rId24"/>
    <p:sldId id="353" r:id="rId25"/>
    <p:sldId id="354" r:id="rId26"/>
    <p:sldId id="350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118" autoAdjust="0"/>
  </p:normalViewPr>
  <p:slideViewPr>
    <p:cSldViewPr showGuides="1">
      <p:cViewPr varScale="1">
        <p:scale>
          <a:sx n="81" d="100"/>
          <a:sy n="81" d="100"/>
        </p:scale>
        <p:origin x="936" y="90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3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11/10/2022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urobureau.org/galleries/brain-art-competition-2014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b="1" dirty="0"/>
              <a:t>Bank Loans Marketing Campaign</a:t>
            </a:r>
          </a:p>
        </p:txBody>
      </p:sp>
      <p:pic>
        <p:nvPicPr>
          <p:cNvPr id="11" name="Video 10">
            <a:extLst>
              <a:ext uri="{FF2B5EF4-FFF2-40B4-BE49-F238E27FC236}">
                <a16:creationId xmlns:a16="http://schemas.microsoft.com/office/drawing/2014/main" id="{E100DFE4-30C9-412F-BACA-C21D97890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492" r="29739" b="1"/>
          <a:stretch/>
        </p:blipFill>
        <p:spPr>
          <a:xfrm>
            <a:off x="6025925" y="-50118"/>
            <a:ext cx="6172198" cy="6857999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0973955-D36A-4F45-9A8B-8B332ECAA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LaChandra Ash</a:t>
            </a:r>
          </a:p>
          <a:p>
            <a:pPr>
              <a:lnSpc>
                <a:spcPct val="100000"/>
              </a:lnSpc>
            </a:pPr>
            <a:r>
              <a:rPr lang="en-US" b="1" dirty="0"/>
              <a:t>November 9, 2022</a:t>
            </a:r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dirty="0"/>
              <a:t>Default</a:t>
            </a:r>
          </a:p>
        </p:txBody>
      </p:sp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3DD02C5D-2EDB-79E8-CAAD-409E109A7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7" t="19914" r="-424" b="60409"/>
          <a:stretch/>
        </p:blipFill>
        <p:spPr bwMode="auto">
          <a:xfrm>
            <a:off x="6025925" y="599806"/>
            <a:ext cx="6172198" cy="5558151"/>
          </a:xfrm>
          <a:prstGeom prst="rect">
            <a:avLst/>
          </a:prstGeom>
          <a:noFill/>
          <a:ln>
            <a:noFill/>
          </a:ln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EEACE11-852D-0C0A-261D-7194ED48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bank’s consumers did not default on their loan.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Although no consumers defaulted on their loans, there is a low percentage of consumers whose default status is unknown.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C1CD-EEF5-97F0-C092-956F7D9B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DC3C2-EBF5-0891-E8C8-DF098EC55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14F71-4389-AC32-2B77-22585D1B27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Most consumers were contacted via mobile phone.</a:t>
            </a:r>
          </a:p>
          <a:p>
            <a:r>
              <a:rPr lang="en-US" dirty="0"/>
              <a:t>Most consumers prefer to be contacted on their cellphone. </a:t>
            </a:r>
          </a:p>
          <a:p>
            <a:r>
              <a:rPr lang="en-US" dirty="0"/>
              <a:t>Surprisingly, consumers were contacted via their landline telephone.</a:t>
            </a: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73F65CF3-BE58-303F-4B2F-86755FF249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54" r="62520" b="20139"/>
          <a:stretch/>
        </p:blipFill>
        <p:spPr bwMode="auto">
          <a:xfrm>
            <a:off x="1522413" y="1828800"/>
            <a:ext cx="5029200" cy="4340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739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479D-C37F-30D3-1540-D8AA7459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Loan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9C72-5DB3-79C1-4A7D-0413682E7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39291"/>
            <a:ext cx="4800600" cy="3425825"/>
          </a:xfrm>
        </p:spPr>
        <p:txBody>
          <a:bodyPr/>
          <a:lstStyle/>
          <a:p>
            <a:r>
              <a:rPr lang="en-US" dirty="0"/>
              <a:t>Most consumers did not have a personal loan. </a:t>
            </a:r>
          </a:p>
          <a:p>
            <a:r>
              <a:rPr lang="en-US" dirty="0"/>
              <a:t>Less than 20 percent of the bank’s consumers were subscribed to a personal loan term.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A4702-DDD5-478E-1A46-138C0535E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DA78F28B-144F-E53F-1344-EC49C472E7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9" t="39931" b="40625"/>
          <a:stretch/>
        </p:blipFill>
        <p:spPr bwMode="auto">
          <a:xfrm>
            <a:off x="6551612" y="1828800"/>
            <a:ext cx="4800599" cy="4114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11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7989-3B33-C5C5-CCFF-19B48548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Months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1D5C-410D-1401-D23F-D10A3AF87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4BAF3-6F0E-7EA4-10D9-9F95E062891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campaigns thrived the most in the month of May.</a:t>
            </a:r>
          </a:p>
          <a:p>
            <a:r>
              <a:rPr lang="en-US" dirty="0"/>
              <a:t>The campaigns were most successful during the summer months.</a:t>
            </a:r>
          </a:p>
          <a:p>
            <a:r>
              <a:rPr lang="en-US" dirty="0"/>
              <a:t>Campaigns were non-existent during January and February.</a:t>
            </a:r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CF889A8E-2C18-42AF-90C1-09F00D1E7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2" t="59981" b="19558"/>
          <a:stretch/>
        </p:blipFill>
        <p:spPr bwMode="auto">
          <a:xfrm>
            <a:off x="1522413" y="1828800"/>
            <a:ext cx="4800600" cy="4340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79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0462-F5F5-8993-E077-DA5C1D85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C2B7A-1070-3E2A-4595-A20CFC67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1775" y="3770312"/>
            <a:ext cx="4800600" cy="533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Nearly the same percentage of consumers were contacted every day of the work week.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least percentage of consumers were contacted on Fridays.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92CBF-E12B-D5B3-B9F5-58C02832C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E0D90F-80A4-48CD-8F4C-8135FDFCB7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26458A73-A4BB-479D-41C3-861D993979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39" r="57710"/>
          <a:stretch/>
        </p:blipFill>
        <p:spPr bwMode="auto">
          <a:xfrm>
            <a:off x="6551613" y="1866900"/>
            <a:ext cx="5029200" cy="4340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2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9CC9-8715-870E-76C2-B4E2A46C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Poutcome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69710-31FA-F4AC-08B3-E76C262D1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2FC0B-1C23-5D6F-62C3-C78C9A3E4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6412" y="3432175"/>
            <a:ext cx="4800600" cy="3425825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highest percentage of outcome results of the previous campaign contacts are non-existent.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was a ten percent failure in the outcome results.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1FB68353-DE4F-0B5B-D8B9-F62277A6C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1" t="79745"/>
          <a:stretch/>
        </p:blipFill>
        <p:spPr bwMode="auto">
          <a:xfrm>
            <a:off x="1522412" y="1862517"/>
            <a:ext cx="4800599" cy="43065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078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14A4-CA5B-2D14-8EC0-9F96446C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dirty="0"/>
              <a:t>Duration of Calls During Campaigns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5EFDDD-A310-3BEE-58BE-E5FB49915A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25925" y="971724"/>
            <a:ext cx="6172198" cy="48143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1DF3C01-A463-4F32-296A-7BC5F92C8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951163"/>
            <a:ext cx="4114800" cy="2590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Most of the duration of calls were conducted in the beginning of the campaign contacts, and they decreased as the campaign contacts increased.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3123-B3A7-4598-2197-48F9A14D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Duration of Calls and Consumers with Jobs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4E885-1A0D-58FB-C4F7-7D2E48CEE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A95BC-9AA8-CA22-4574-A38F8AF1A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04012" y="1805354"/>
            <a:ext cx="4800600" cy="4519246"/>
          </a:xfrm>
        </p:spPr>
        <p:txBody>
          <a:bodyPr/>
          <a:lstStyle/>
          <a:p>
            <a:r>
              <a:rPr lang="en-US" dirty="0"/>
              <a:t>The consumers with technician jobs had the longest duration of calls with the bank’s staff. </a:t>
            </a:r>
          </a:p>
          <a:p>
            <a:r>
              <a:rPr lang="en-US" dirty="0"/>
              <a:t>The consumers with administration and blue-color jobs had the second longest duration of call with the bank’s staff.</a:t>
            </a:r>
          </a:p>
          <a:p>
            <a:r>
              <a:rPr lang="en-US" dirty="0"/>
              <a:t>The consumers with services and other types of jobs had the least duration of call with the bank’s staff.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66E437-D4BE-A728-2131-7F89C6A589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1828800"/>
            <a:ext cx="4876798" cy="43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6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5EAF-CABA-9FFD-DF7E-E7DABCC4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Employee Variation 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48D58-6A26-3E72-9921-3AB7DDE3F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3051175"/>
            <a:ext cx="4800600" cy="3425825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 high turnover rate indicates that the campaign was launched at a time of significant staff mobility caused by economic factors.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AA340-BF90-3D70-FC18-914439D73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2D85D-4892-EC80-5365-9E66E70BAE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7B0D144-5944-E788-B03A-9DF8E207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1828800"/>
            <a:ext cx="4800599" cy="444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3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1B9E-248B-D234-D3DF-ECC2A944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Consumer Price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E32E-9A49-17EF-AEAE-56640B920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E59C246E-4D15-8185-69C3-1991163B3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01" y="1817077"/>
            <a:ext cx="4813911" cy="43618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5A0EB7A-791A-A921-869E-E85B5ACBA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0893" y="3200400"/>
            <a:ext cx="4800600" cy="3425825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consumer price index is helpful in indicating to potential savers and depositors which areas of the country have the lowest prices for consumer items.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5" y="376136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Bank Marketing Campaign History</a:t>
            </a:r>
          </a:p>
        </p:txBody>
      </p:sp>
      <p:pic>
        <p:nvPicPr>
          <p:cNvPr id="7" name="Picture 4" descr="Stack of magazines on table">
            <a:extLst>
              <a:ext uri="{FF2B5EF4-FFF2-40B4-BE49-F238E27FC236}">
                <a16:creationId xmlns:a16="http://schemas.microsoft.com/office/drawing/2014/main" id="{37A3F068-1D94-4BFD-8295-A4D3737B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6" r="-1" b="-1"/>
          <a:stretch/>
        </p:blipFill>
        <p:spPr>
          <a:xfrm>
            <a:off x="1488168" y="1984248"/>
            <a:ext cx="4800600" cy="4187952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sz="half" idx="2"/>
          </p:nvPr>
        </p:nvSpPr>
        <p:spPr>
          <a:xfrm>
            <a:off x="6551612" y="2286000"/>
            <a:ext cx="4800601" cy="38862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Banks created marketing campaigns to gain profit when their revenue begins to decrease.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campaigns, they contact their subscribed consumers.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bank consumers may already have a long term such as housing or personal loan.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D23EE-AFEB-4F53-8EF9-C8FC4EBCA796}"/>
              </a:ext>
            </a:extLst>
          </p:cNvPr>
          <p:cNvSpPr/>
          <p:nvPr/>
        </p:nvSpPr>
        <p:spPr>
          <a:xfrm>
            <a:off x="2589212" y="-3048"/>
            <a:ext cx="304800" cy="9887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A53AA-6F92-4761-BB92-DB1317583CAB}"/>
              </a:ext>
            </a:extLst>
          </p:cNvPr>
          <p:cNvSpPr/>
          <p:nvPr/>
        </p:nvSpPr>
        <p:spPr>
          <a:xfrm>
            <a:off x="8432294" y="-3048"/>
            <a:ext cx="3756532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78580-8E30-4DA4-88E6-12DFD5EA2507}"/>
              </a:ext>
            </a:extLst>
          </p:cNvPr>
          <p:cNvSpPr/>
          <p:nvPr/>
        </p:nvSpPr>
        <p:spPr>
          <a:xfrm>
            <a:off x="8380412" y="6248400"/>
            <a:ext cx="3808413" cy="609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4AB4-9530-3749-4644-970E3508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dirty="0"/>
              <a:t>Distribution of the Consumer Confidence Index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ABA418F8-ADBD-46BE-CA22-8D31623B5E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4412" y="768667"/>
            <a:ext cx="5688014" cy="50920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7BF5FF-0B00-B64D-9C6B-65F143DCF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consumer confidence index was somewhat low because people are worried about the uncertain state of the economy.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D09-A9BE-5AE5-1FE5-44F8D8FE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Distribution of the Three Month Euribor Interest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A3AC6-A05A-EB79-24CC-5E788A77B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F6983823-E2A0-E321-070E-6A762C941E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828800"/>
            <a:ext cx="4800599" cy="4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F69FE3-2C9A-AD2F-AA6E-89DA2FB5D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0498" y="3352800"/>
            <a:ext cx="4800600" cy="3425825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rates at which they borrow money are quite high.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64CA40B-5BD7-B5A4-5818-12E6A907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the Number of Employees Working During the Campaign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BBE64A25-7968-E97B-EB6F-47D81E879A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65812" y="1066800"/>
            <a:ext cx="6172198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1477-09AB-FF15-AB29-BCB79BD3B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Employee counts were quite high, which is a positive indicator of future financial success.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5084-E21C-0836-706E-CB955D6B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Marital Vs. Consumer Price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E5A60-37C6-B6D8-F2AA-65C765F71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6C92317D-962B-228F-BB8C-78E1AE323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981200"/>
            <a:ext cx="4800600" cy="41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E5E9C90-82B1-D681-9282-85CCC585A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1611" y="3276600"/>
            <a:ext cx="4800600" cy="3425825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married consumers are most likely to be considered before unmarried consumers.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Married consumers have higher consumer price index.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5F03-ABDF-5F45-8CF6-93C18B54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/>
              <a:t>DecisionTreeClassifier Model</a:t>
            </a:r>
          </a:p>
        </p:txBody>
      </p:sp>
      <p:pic>
        <p:nvPicPr>
          <p:cNvPr id="8" name="Content Placeholder 7" descr="A picture containing blue, plant, painting, fabric&#10;&#10;Description automatically generated">
            <a:extLst>
              <a:ext uri="{FF2B5EF4-FFF2-40B4-BE49-F238E27FC236}">
                <a16:creationId xmlns:a16="http://schemas.microsoft.com/office/drawing/2014/main" id="{5FB513A1-A6DC-8A60-83C9-696F42AA27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7222"/>
          <a:stretch/>
        </p:blipFill>
        <p:spPr>
          <a:xfrm>
            <a:off x="6025925" y="381001"/>
            <a:ext cx="6172198" cy="6248400"/>
          </a:xfr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8DAEAEB-D4D0-7102-987F-9F7B364F4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3352800"/>
            <a:ext cx="4114800" cy="21335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DecisionTreeClassifier resulted in a model accuracy score of 89%.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14BF-9106-E60A-A7A1-65BD565C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9C64AD-696B-1868-4485-787A1D2C8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DD8E49-CF2D-2AFE-2D0B-71B3F029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1" y="2743200"/>
            <a:ext cx="4800600" cy="3425825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odel accuracy score was 85.6%.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precision score predicted 95% accuracy score of the bank’s consumers will subscribe to the loan term. 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The recall score was 89%.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f1-score revealed a score of 92%.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Content Placeholder 7" descr="Stick figure families holding hands">
            <a:extLst>
              <a:ext uri="{FF2B5EF4-FFF2-40B4-BE49-F238E27FC236}">
                <a16:creationId xmlns:a16="http://schemas.microsoft.com/office/drawing/2014/main" id="{A1980997-2533-3508-3329-BAB99280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828800"/>
            <a:ext cx="4800600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056A-9CF5-2DAF-3277-2CF51313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8" name="Picture 7" descr="Pen placed on top of a signature line">
            <a:extLst>
              <a:ext uri="{FF2B5EF4-FFF2-40B4-BE49-F238E27FC236}">
                <a16:creationId xmlns:a16="http://schemas.microsoft.com/office/drawing/2014/main" id="{DE8B1331-5285-9E26-CD2A-9C7775007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26" r="-2" b="-2"/>
          <a:stretch/>
        </p:blipFill>
        <p:spPr>
          <a:xfrm>
            <a:off x="6025925" y="0"/>
            <a:ext cx="6172198" cy="6858000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EE498F-847C-2AF8-C8A6-8C8299F91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8"/>
            <a:ext cx="4114800" cy="3505201"/>
          </a:xfrm>
        </p:spPr>
        <p:txBody>
          <a:bodyPr>
            <a:normAutofit fontScale="62500" lnSpcReduction="20000"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model can be fine tuned by adding another model.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Most of the bank’s consumers were married, had a college and high school degree, and worked in a blue-collar, technician, or administration job field. </a:t>
            </a:r>
            <a:endParaRPr lang="en-US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bank contacted the highest number of consumers in the month of May.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Most bank consumers were contacted during the summer, and the campaign contacts decreased as the year went by.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campaigns did not occur in the months of January and February.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Married consumers will more than likely qualify for the loan term because of their consumer price index.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0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Problem</a:t>
            </a:r>
          </a:p>
        </p:txBody>
      </p:sp>
      <p:pic>
        <p:nvPicPr>
          <p:cNvPr id="8" name="Content Placeholder 7" descr="Digital numbers art">
            <a:extLst>
              <a:ext uri="{FF2B5EF4-FFF2-40B4-BE49-F238E27FC236}">
                <a16:creationId xmlns:a16="http://schemas.microsoft.com/office/drawing/2014/main" id="{1F14B559-5F91-4681-BDF9-9DFBC3B0FE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057400"/>
            <a:ext cx="4800600" cy="4343399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A542AE-C7AD-433E-A7A4-13A4D5BF55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Portuguese bank wants to know what steps to take after experiencing a reduction in revenue.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main explanation, according to analysis, is that their consumers are not making deposits as frequently as they did in the past.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erm deposits allow banks to keep deposits for a certain period of time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anks can invest in financial products with higher profit margins to increase their profits.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Additionally, banks have a better chance of convincing term deposit customers to purchase other goods like funds or insurance in order to boost their profits.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">
            <a:extLst>
              <a:ext uri="{FF2B5EF4-FFF2-40B4-BE49-F238E27FC236}">
                <a16:creationId xmlns:a16="http://schemas.microsoft.com/office/drawing/2014/main" id="{3CE81D0E-2E5F-47BC-BCCE-9808147FB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2" r="27508"/>
          <a:stretch/>
        </p:blipFill>
        <p:spPr>
          <a:xfrm>
            <a:off x="6025925" y="-50118"/>
            <a:ext cx="6172198" cy="6857999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14" name="Content Placeholder 1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the client subscribed to a loan program?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Personal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Housing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Term Deposit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B4AB-AA43-4C2B-9465-62B1986A6F96}"/>
              </a:ext>
            </a:extLst>
          </p:cNvPr>
          <p:cNvSpPr/>
          <p:nvPr/>
        </p:nvSpPr>
        <p:spPr>
          <a:xfrm>
            <a:off x="7674" y="1773238"/>
            <a:ext cx="5484812" cy="838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0B3F3-D40D-420B-9032-E1610B04E383}"/>
              </a:ext>
            </a:extLst>
          </p:cNvPr>
          <p:cNvSpPr txBox="1"/>
          <p:nvPr/>
        </p:nvSpPr>
        <p:spPr>
          <a:xfrm>
            <a:off x="235480" y="191937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Target Y Variable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99A2C-E004-4D84-8C4E-200F17D102C2}"/>
              </a:ext>
            </a:extLst>
          </p:cNvPr>
          <p:cNvSpPr/>
          <p:nvPr/>
        </p:nvSpPr>
        <p:spPr>
          <a:xfrm>
            <a:off x="1065212" y="0"/>
            <a:ext cx="2971800" cy="330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75C30-9132-4394-8999-59D1F6DB9DD7}"/>
              </a:ext>
            </a:extLst>
          </p:cNvPr>
          <p:cNvSpPr/>
          <p:nvPr/>
        </p:nvSpPr>
        <p:spPr>
          <a:xfrm>
            <a:off x="2817812" y="6462620"/>
            <a:ext cx="3208113" cy="4068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Bank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AF886-05E5-AE29-7621-C839ADA8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23" y="1828800"/>
            <a:ext cx="10431689" cy="49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Job Type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551613" y="1828800"/>
            <a:ext cx="4800600" cy="4340225"/>
          </a:xfrm>
        </p:spPr>
        <p:txBody>
          <a:bodyPr/>
          <a:lstStyle/>
          <a:p>
            <a:r>
              <a:rPr lang="en-US" dirty="0"/>
              <a:t>The administration job field has the highest percentage of the bank’s consumers.</a:t>
            </a:r>
          </a:p>
          <a:p>
            <a:r>
              <a:rPr lang="en-US" dirty="0"/>
              <a:t>The blue-collar is the second most popular job field among the bank’s consumers.</a:t>
            </a:r>
          </a:p>
          <a:p>
            <a:r>
              <a:rPr lang="en-US" dirty="0"/>
              <a:t>The technician field is the third most popular job field for the bank’s consumers.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D1F517C-343F-9DDB-115C-69C7667DE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43" b="81101"/>
          <a:stretch/>
        </p:blipFill>
        <p:spPr bwMode="auto">
          <a:xfrm>
            <a:off x="1522414" y="1828800"/>
            <a:ext cx="4800600" cy="4340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Education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304065-4C2E-6BC3-8834-86412847E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667000"/>
            <a:ext cx="4800600" cy="3425825"/>
          </a:xfrm>
        </p:spPr>
        <p:txBody>
          <a:bodyPr/>
          <a:lstStyle/>
          <a:p>
            <a:r>
              <a:rPr lang="en-US" dirty="0"/>
              <a:t>A high percentage of the bank’s consumers graduated from high school.</a:t>
            </a:r>
          </a:p>
          <a:p>
            <a:r>
              <a:rPr lang="en-US" dirty="0"/>
              <a:t>Consumers who graduated from </a:t>
            </a:r>
            <a:r>
              <a:rPr lang="en-US" dirty="0" err="1"/>
              <a:t>from</a:t>
            </a:r>
            <a:r>
              <a:rPr lang="en-US" dirty="0"/>
              <a:t> high school, most likely obtained a university degree.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783157-5AEF-F9D6-F90A-C93D996AB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C3CE6A-ADA4-46FA-67E3-2D456B61CB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E888489-529F-2CE0-77B0-634A202F75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4" r="53100" b="59954"/>
          <a:stretch/>
        </p:blipFill>
        <p:spPr bwMode="auto">
          <a:xfrm>
            <a:off x="6551612" y="1828800"/>
            <a:ext cx="4800599" cy="44434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C557738-9A52-9632-F62F-4EF0EB7D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/>
          <a:lstStyle/>
          <a:p>
            <a:r>
              <a:rPr lang="en-US" dirty="0"/>
              <a:t>Marital Status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E390E78-491F-13F1-1BB5-1A05BC3FF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15039" y="11724"/>
            <a:ext cx="6172198" cy="6857999"/>
          </a:xfrm>
        </p:spPr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8439E80-AF22-3CBF-EC01-4AC4B41DD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9102" y="3065584"/>
            <a:ext cx="4114800" cy="2590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bank’s consumers are married.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Married consumers are best for  the term loans because they may have two incomes.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Married consumers will less likely face loan default.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E1E1C-6271-9495-BF1B-5E509949C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3" b="81366"/>
          <a:stretch/>
        </p:blipFill>
        <p:spPr bwMode="auto">
          <a:xfrm>
            <a:off x="6551612" y="1230923"/>
            <a:ext cx="4867275" cy="4419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Housing Loan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3CD46E8-AF5A-746E-9346-49AAAF429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9330" y="2670048"/>
            <a:ext cx="4800601" cy="4187952"/>
          </a:xfrm>
        </p:spPr>
        <p:txBody>
          <a:bodyPr/>
          <a:lstStyle/>
          <a:p>
            <a:r>
              <a:rPr lang="en-US" dirty="0"/>
              <a:t>More bank consumers have housing loans versus consumers without banking loans.</a:t>
            </a:r>
          </a:p>
          <a:p>
            <a:r>
              <a:rPr lang="en-US" dirty="0"/>
              <a:t>There is a small percentage of bank consumers who the bank is unsure of there housing loan status.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FA6B81-DE56-BE4F-A76F-325797614E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6" r="53902" b="40162"/>
          <a:stretch/>
        </p:blipFill>
        <p:spPr bwMode="auto">
          <a:xfrm>
            <a:off x="1487488" y="1981200"/>
            <a:ext cx="4800600" cy="41879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3762</TotalTime>
  <Words>915</Words>
  <Application>Microsoft Office PowerPoint</Application>
  <PresentationFormat>Custom</PresentationFormat>
  <Paragraphs>91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</vt:lpstr>
      <vt:lpstr>Times New Roman</vt:lpstr>
      <vt:lpstr>Currency Symbols 16x9</vt:lpstr>
      <vt:lpstr>Bank Loans Marketing Campaign</vt:lpstr>
      <vt:lpstr>Bank Marketing Campaign History</vt:lpstr>
      <vt:lpstr>The Problem</vt:lpstr>
      <vt:lpstr>PowerPoint Presentation</vt:lpstr>
      <vt:lpstr>The Bank Dataset</vt:lpstr>
      <vt:lpstr>Consumer Job Type</vt:lpstr>
      <vt:lpstr>Consumer Education</vt:lpstr>
      <vt:lpstr>Marital Status</vt:lpstr>
      <vt:lpstr>Housing Loan</vt:lpstr>
      <vt:lpstr>Default</vt:lpstr>
      <vt:lpstr>Contact </vt:lpstr>
      <vt:lpstr>Personal Loan</vt:lpstr>
      <vt:lpstr>Campaign Months</vt:lpstr>
      <vt:lpstr>Day of Week</vt:lpstr>
      <vt:lpstr>Poutcome</vt:lpstr>
      <vt:lpstr>Duration of Calls During Campaigns</vt:lpstr>
      <vt:lpstr>Duration of Calls and Consumers with Jobs</vt:lpstr>
      <vt:lpstr>Distribution of Employee Variation Rate</vt:lpstr>
      <vt:lpstr>Distribution of Consumer Price Index</vt:lpstr>
      <vt:lpstr>Distribution of the Consumer Confidence Index</vt:lpstr>
      <vt:lpstr>Distribution of the Three Month Euribor Interest Rate</vt:lpstr>
      <vt:lpstr>Distribution of the Number of Employees Working During the Campaign</vt:lpstr>
      <vt:lpstr>Marital Vs. Consumer Price Index</vt:lpstr>
      <vt:lpstr>DecisionTreeClassifier Model</vt:lpstr>
      <vt:lpstr>Naïve Bayes 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Loans Marketing Campaign</dc:title>
  <dc:creator>Chandra Ash</dc:creator>
  <cp:lastModifiedBy>lachandra ash</cp:lastModifiedBy>
  <cp:revision>19</cp:revision>
  <dcterms:created xsi:type="dcterms:W3CDTF">2021-07-14T02:23:00Z</dcterms:created>
  <dcterms:modified xsi:type="dcterms:W3CDTF">2022-11-10T07:00:41Z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